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DC24-4463-4A8D-9BDC-920F1500860C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B0E80-4368-43C1-9873-FDC8F715A1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602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B0E80-4368-43C1-9873-FDC8F715A108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84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255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885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00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87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03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523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101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493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177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479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13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D4EE-972C-4649-9B24-897F71D4EBDD}" type="datetimeFigureOut">
              <a:rPr lang="es-PE" smtClean="0"/>
              <a:t>25/06/2017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33D5-541B-406D-BD8D-3605B54101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28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pic>
        <p:nvPicPr>
          <p:cNvPr id="8" name="7 Imagen" descr="D:\3_CarpetasPersonales\2_Gustavo\UNIDOS POR LA PATRIA\ciudad y vivienda popular\EXPOSICION\02-Noticia-7094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3" y="1052736"/>
            <a:ext cx="3024336" cy="208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3_CarpetasPersonales\2_Gustavo\UNIDOS POR LA PATRIA\ciudad y vivienda popular\EXPOSICION\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 bwMode="auto">
          <a:xfrm>
            <a:off x="464433" y="3212976"/>
            <a:ext cx="3024336" cy="3166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688392" y="1129968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La organización y movilización por el </a:t>
            </a:r>
            <a:r>
              <a:rPr lang="es-PE" sz="2000" b="1" dirty="0"/>
              <a:t>derecho humano a una vivienda digna </a:t>
            </a:r>
            <a:r>
              <a:rPr lang="es-PE" sz="2000" dirty="0"/>
              <a:t>para los pobres de Lima y Callao volvió a renacer el año 2011. Un pequeño grupo de 12 personas, el 12 de junio del 2011, toman la decisión de fundar el </a:t>
            </a:r>
            <a:r>
              <a:rPr lang="es-PE" sz="2000" b="1" dirty="0"/>
              <a:t>Movimiento sin Techo</a:t>
            </a:r>
            <a:r>
              <a:rPr lang="es-PE" sz="2000" dirty="0"/>
              <a:t> (MST).</a:t>
            </a:r>
            <a:endParaRPr lang="es-PE" dirty="0"/>
          </a:p>
        </p:txBody>
      </p:sp>
      <p:pic>
        <p:nvPicPr>
          <p:cNvPr id="7" name="6 Imagen" descr="D:\3_CarpetasPersonales\2_Gustavo\UNIDOS POR LA PATRIA\ciudad y vivienda popular\EXPOSICION\asamblea mst 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989088" cy="31667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4 CuadroTexto">
            <a:extLst>
              <a:ext uri="{FF2B5EF4-FFF2-40B4-BE49-F238E27FC236}">
                <a16:creationId xmlns:a16="http://schemas.microsoft.com/office/drawing/2014/main" id="{CD582D2E-2740-4B48-B5BF-21005BCCF9B3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7897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17392" y="79664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La Demanda de Vivienda en 2013</a:t>
            </a:r>
          </a:p>
        </p:txBody>
      </p:sp>
      <p:pic>
        <p:nvPicPr>
          <p:cNvPr id="3074" name="Picture 2" descr="No hay texto alternativo automátic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3918"/>
            <a:ext cx="3888432" cy="56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62848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En Lima y Callao, la demanda potencial de vivienda era 2 021 202 unidades para el 2013</a:t>
            </a:r>
          </a:p>
          <a:p>
            <a:r>
              <a:rPr lang="es-PE" dirty="0"/>
              <a:t>y la demanda efectiva era de 954 140  viviendas.</a:t>
            </a:r>
          </a:p>
          <a:p>
            <a:endParaRPr lang="es-PE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467544" y="2132856"/>
            <a:ext cx="4014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76696" y="2708920"/>
            <a:ext cx="4014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487504" y="2132856"/>
            <a:ext cx="333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67544" y="2132856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CuadroTexto">
            <a:extLst>
              <a:ext uri="{FF2B5EF4-FFF2-40B4-BE49-F238E27FC236}">
                <a16:creationId xmlns:a16="http://schemas.microsoft.com/office/drawing/2014/main" id="{9C85641E-94B3-4C91-8B77-0830460922DC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6097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17392" y="69269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La Demanda de Vivienda en 2013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3968" y="26369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/>
              <a:t>Ese mismo año 2013, El Fondo Mi Vivienda otorgó en todo Lima bonos de vivienda para todos los programas a un total de 23 914 familias.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195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251520" y="4149080"/>
            <a:ext cx="3819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CuadroTexto">
            <a:extLst>
              <a:ext uri="{FF2B5EF4-FFF2-40B4-BE49-F238E27FC236}">
                <a16:creationId xmlns:a16="http://schemas.microsoft.com/office/drawing/2014/main" id="{C75CF7CB-FBFF-48E1-9C74-A67837060537}"/>
              </a:ext>
            </a:extLst>
          </p:cNvPr>
          <p:cNvSpPr txBox="1"/>
          <p:nvPr/>
        </p:nvSpPr>
        <p:spPr>
          <a:xfrm>
            <a:off x="-18304" y="-197241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68816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764704"/>
            <a:ext cx="912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La Revocatoria del 17 de marzo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76848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/>
              <a:t>Los resultados de la consulta ciudadana del 17 de marzo, permitieron a la alcaldesa Susana Villarán permanecer en el cargo; sin embargo, 19 de sus 20 regidores fueron  revocados.</a:t>
            </a:r>
          </a:p>
        </p:txBody>
      </p:sp>
      <p:pic>
        <p:nvPicPr>
          <p:cNvPr id="6148" name="Picture 4" descr="http://1.bp.blogspot.com/-8DyarvQdN-M/UEFoMWLK-7I/AAAAAAAAACQ/df8jmVhf1x8/s1600/marcha19May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18575"/>
            <a:ext cx="5478386" cy="39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id="{6FC38EC9-C2B6-4D62-AF06-D7B777214384}"/>
              </a:ext>
            </a:extLst>
          </p:cNvPr>
          <p:cNvSpPr txBox="1"/>
          <p:nvPr/>
        </p:nvSpPr>
        <p:spPr>
          <a:xfrm>
            <a:off x="54816" y="-99392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319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868650"/>
            <a:ext cx="912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El anteproyecto de ley de Vivienda Popular en el Congreso de la República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88024" y="2504558"/>
            <a:ext cx="3356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/>
              <a:t>La Comisión de Vivienda del Congreso de la República, en sesión ordinaria (29/05/2013) aprobó  el proyecto de dictamen dado en el proyecto de ley 1000/2011</a:t>
            </a: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3555875" cy="40347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CuadroTexto">
            <a:extLst>
              <a:ext uri="{FF2B5EF4-FFF2-40B4-BE49-F238E27FC236}">
                <a16:creationId xmlns:a16="http://schemas.microsoft.com/office/drawing/2014/main" id="{E9BFD628-DD4D-4D87-B7CB-29728F2B624E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8928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0" y="1300698"/>
            <a:ext cx="912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La situación actual del MST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11760" y="2132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dirty="0"/>
              <a:t>Con la revocatoria y la posterior salida de la izquierda de la MML y el abandono que hace el gobierno de Ollanta Humala de sus reformas de ‘inclusión social’, el MST pierde fuerza, se divide, muchos buscan salidas individuales, </a:t>
            </a:r>
            <a:r>
              <a:rPr lang="es-PE"/>
              <a:t>otros autogestionarias </a:t>
            </a:r>
            <a:r>
              <a:rPr lang="es-PE" dirty="0"/>
              <a:t>y los más están a la espera que sus demandas sean retomadas por un nuevo movimiento.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F8E4D9BD-55F0-4237-83D4-03FD950D0E14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74428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256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b="1" u="sng" dirty="0"/>
              <a:t>Mesa de trabajo 3. La lucha por la vivienda popular: La experiencia del Movimiento Sin Techo (MST) de Lima y Callao</a:t>
            </a:r>
            <a:endParaRPr lang="es-P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88392" y="91394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12 de octubre del 2011, en la marcha convocada por la CGTP, para exigir al presidente Ollanta Humala que cumpla con su </a:t>
            </a:r>
            <a:r>
              <a:rPr lang="es-PE" sz="2000" b="1" dirty="0"/>
              <a:t>promesa de la “inclusión social”</a:t>
            </a:r>
            <a:r>
              <a:rPr lang="es-PE" sz="2000" dirty="0"/>
              <a:t>, el MST hizo por vez primera su aparición pública, abriendo el camino para la audiencia pública del 27 de octubre del 2011.</a:t>
            </a:r>
          </a:p>
        </p:txBody>
      </p:sp>
      <p:pic>
        <p:nvPicPr>
          <p:cNvPr id="9" name="8 Imagen" descr="D:\3_CarpetasPersonales\2_Gustavo\UNIDOS POR LA PATRIA\ciudad y vivienda popular\EXPOSICION\audiencia publica 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1434"/>
            <a:ext cx="4571668" cy="284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D:\3_CarpetasPersonales\2_Gustavo\UNIDOS POR LA PATRIA\ciudad y vivienda popular\EXPOSICION\27-10-2012 audiencia public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8" y="3391434"/>
            <a:ext cx="4302176" cy="284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La imagen puede contener: 5 persona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8" y="777422"/>
            <a:ext cx="3340912" cy="2579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CuadroTexto">
            <a:extLst>
              <a:ext uri="{FF2B5EF4-FFF2-40B4-BE49-F238E27FC236}">
                <a16:creationId xmlns:a16="http://schemas.microsoft.com/office/drawing/2014/main" id="{6862B675-7CD7-4384-997D-90E32DB39602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5879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29528" y="84890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En noviembre el MST logra su inscripción legal y presenta al Congreso de la República un ante proyecto de Ley de Vivienda popular y a la Municipalidad de Lima un proyecto de Ordenanza, basado en el d</a:t>
            </a:r>
            <a:r>
              <a:rPr lang="es-PE" sz="2000" b="1" dirty="0"/>
              <a:t>erecho humano a la vivienda.</a:t>
            </a:r>
          </a:p>
        </p:txBody>
      </p:sp>
      <p:pic>
        <p:nvPicPr>
          <p:cNvPr id="2050" name="Picture 2" descr="Resultado de imagen para congreso de la repub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472736" cy="26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unicipalida de li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2" y="3586152"/>
            <a:ext cx="4392880" cy="26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0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89980" y="750183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/>
              <a:t>“La vivienda es una mercancía y los programas del Fondo Mi Vivienda y de la banca privada no están dirigidos a los sectores D y E”</a:t>
            </a:r>
          </a:p>
          <a:p>
            <a:pPr algn="just"/>
            <a:r>
              <a:rPr lang="es-PE" sz="2000" dirty="0"/>
              <a:t>El 13 de diciembre del 2011, el MST marcha al Congreso a pedir audiencia.  También exige al ejecutivo transferencias de funciones y recursos  a la región de Lima.</a:t>
            </a:r>
          </a:p>
        </p:txBody>
      </p:sp>
      <p:pic>
        <p:nvPicPr>
          <p:cNvPr id="8" name="7 Imagen" descr="D:\3_CarpetasPersonales\2_Gustavo\UNIDOS POR LA PATRIA\ciudad y vivienda popular\EXPOSICION\ms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48" y="3068960"/>
            <a:ext cx="4373928" cy="311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3.bp.blogspot.com/-vltQcoT9qZs/UEFlTEVTd-I/AAAAAAAAAB4/3uivB6FeVwk/s320/ene31DSC03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" y="3068960"/>
            <a:ext cx="4351336" cy="31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id="{18F1574A-0F7B-46B6-A5B9-EC40CAA253B8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24864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89980" y="8419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13 de enero el MST participa en la fundación de la </a:t>
            </a:r>
            <a:r>
              <a:rPr lang="es-PE" sz="2000" b="1" dirty="0"/>
              <a:t>Coordinadora Ciudadana por Lima </a:t>
            </a:r>
            <a:r>
              <a:rPr lang="es-PE" sz="2000" dirty="0"/>
              <a:t>y el 31 de enero 20 mil pobladores desarrollan la </a:t>
            </a:r>
            <a:r>
              <a:rPr lang="es-PE" sz="2000" b="1" dirty="0"/>
              <a:t>Primera Marcha por Vivienda Digna y en contra de la Revocatoria</a:t>
            </a:r>
            <a:r>
              <a:rPr lang="es-PE" sz="2000" dirty="0"/>
              <a:t>. El 31 de mayo nuevamente salen a las calles.</a:t>
            </a:r>
          </a:p>
        </p:txBody>
      </p:sp>
      <p:pic>
        <p:nvPicPr>
          <p:cNvPr id="5124" name="Picture 4" descr="http://1.bp.blogspot.com/-Sui1iNK__pY/UEFlN83OWzI/AAAAAAAAABw/HEgBXivoyfY/s1600/ene31DSC03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48" y="3124637"/>
            <a:ext cx="4449836" cy="31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2.bp.blogspot.com/-p-i7CFGa7Ck/UEFoKVWae2I/AAAAAAAAACI/D9EszGSVHSI/s320/marcha19mayo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" y="3124636"/>
            <a:ext cx="4441507" cy="31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id="{B440141A-F7D6-4734-95F6-6AE7D8100527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27487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91680" y="678175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/>
              <a:t>El gabinete </a:t>
            </a:r>
            <a:r>
              <a:rPr lang="es-PE" sz="2000" b="1" dirty="0" err="1"/>
              <a:t>Valdéz</a:t>
            </a:r>
            <a:r>
              <a:rPr lang="es-PE" sz="2000" b="1" dirty="0"/>
              <a:t>, paralizó la transferencia de los suelos, los subsidios y los créditos del Ministerio de Vivienda hacia el Gobierno Regional de Lima</a:t>
            </a:r>
            <a:r>
              <a:rPr lang="es-PE" sz="2000" dirty="0"/>
              <a:t>.  El MST participa en la Gran Jornada Nacional del 12 de julio que terminó por derrotar al gabinete </a:t>
            </a:r>
            <a:r>
              <a:rPr lang="es-PE" sz="2000" dirty="0" err="1"/>
              <a:t>Valdéz</a:t>
            </a:r>
            <a:r>
              <a:rPr lang="es-PE" sz="2000" dirty="0"/>
              <a:t>. El 19 de julio, el MST realizó un plantón en el Ministerio de Vivienda</a:t>
            </a:r>
          </a:p>
        </p:txBody>
      </p:sp>
      <p:pic>
        <p:nvPicPr>
          <p:cNvPr id="7" name="6 Imagen" descr="D:\3_CarpetasPersonales\2_Gustavo\UNIDOS POR LA PATRIA\ciudad y vivienda popular\EXPOSICION\mst ministerio viviend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8457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id="{55BA960B-DE51-41A4-A8D2-49BC81AEAD81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44214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691680" y="98595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/>
              <a:t>Avanza la Ordenanza sobre la Vivienda Popular.</a:t>
            </a:r>
          </a:p>
          <a:p>
            <a:pPr algn="just"/>
            <a:r>
              <a:rPr lang="es-PE" sz="2000" dirty="0"/>
              <a:t>La alcaldesa Susana Villarán anuncia que la municipalidad había asignado el presupuesto para el estudio técnico correspondiente al Programa de Vivienda Municipal y reitera que cumpliría su palabra de presentarlo en el mes de diciembre.</a:t>
            </a:r>
          </a:p>
        </p:txBody>
      </p:sp>
      <p:pic>
        <p:nvPicPr>
          <p:cNvPr id="6" name="5 Imagen" descr="D:\3_CarpetasPersonales\2_Gustavo\UNIDOS POR LA PATRIA\ciudad y vivienda popular\EXPOSICION\SVyJDCMST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/>
          <a:stretch/>
        </p:blipFill>
        <p:spPr bwMode="auto">
          <a:xfrm>
            <a:off x="107504" y="3446113"/>
            <a:ext cx="3888432" cy="2647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D:\3_CarpetasPersonales\2_Gustavo\UNIDOS POR LA PATRIA\ciudad y vivienda popular\EXPOSICION\SVyJDCMST V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1"/>
            <a:ext cx="482397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691680" y="3076781"/>
            <a:ext cx="53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/>
              <a:t>(7 de octubre del 2012 en el Teatro Municipal de Lima)</a:t>
            </a: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37665702-31A9-414C-B7A2-4CDF9E4663E0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32527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17392" y="980728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/>
              <a:t>El 22 de diciembre es publicada la Ordenanza </a:t>
            </a:r>
          </a:p>
          <a:p>
            <a:pPr algn="just"/>
            <a:endParaRPr lang="es-PE" sz="2000" b="1" dirty="0"/>
          </a:p>
          <a:p>
            <a:pPr algn="just"/>
            <a:r>
              <a:rPr lang="es-PE" sz="2000" dirty="0"/>
              <a:t>Sus componentes son:</a:t>
            </a:r>
          </a:p>
          <a:p>
            <a:pPr algn="just"/>
            <a:endParaRPr lang="es-PE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2000" dirty="0"/>
              <a:t>Vivienda en renovación urbana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2000" dirty="0"/>
              <a:t>Densificación  habitacional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sz="2000" dirty="0"/>
              <a:t>Vivienda en nuevas urbanizaciones.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PE" sz="2000" b="1" dirty="0"/>
          </a:p>
        </p:txBody>
      </p:sp>
      <p:pic>
        <p:nvPicPr>
          <p:cNvPr id="9" name="8 Imagen" descr="D:\3_CarpetasPersonales\2_Gustavo\UNIDOS POR LA PATRIA\ciudad y vivienda popular\EXPOSICION\ordenanza municiapal vivienda popula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2983"/>
            <a:ext cx="2160240" cy="151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28999"/>
            <a:ext cx="63697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id="{A0C7FF03-E94D-42D1-8EA9-DFF31ABCB321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9486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304" y="6455664"/>
            <a:ext cx="9144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000" b="1" dirty="0"/>
              <a:t>Actúa.pe - Derecho al hábitat y a la ciudad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324056" y="1844824"/>
            <a:ext cx="35466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Observaciones al Reglamento</a:t>
            </a:r>
          </a:p>
          <a:p>
            <a:pPr algn="ctr"/>
            <a:endParaRPr lang="es-PE" sz="2000" dirty="0"/>
          </a:p>
          <a:p>
            <a:pPr lvl="0" algn="just"/>
            <a:r>
              <a:rPr lang="es-PE" sz="2000" b="1" dirty="0"/>
              <a:t>En relación a los criterios de elegibilidad, y la matriz de oferta financiera, las salidas que propone el Manual Operativo están dentro del marco del Plan Nacional de Vivienda.</a:t>
            </a:r>
          </a:p>
          <a:p>
            <a:pPr lvl="0" algn="just"/>
            <a:endParaRPr lang="es-PE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5040560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id="{CFAE9A36-D9C3-4C92-9D0E-C4EB9BDCD2BC}"/>
              </a:ext>
            </a:extLst>
          </p:cNvPr>
          <p:cNvSpPr txBox="1"/>
          <p:nvPr/>
        </p:nvSpPr>
        <p:spPr>
          <a:xfrm>
            <a:off x="0" y="0"/>
            <a:ext cx="9125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000" b="1" u="sng" dirty="0"/>
              <a:t>Mesa de trabajo 3. La lucha por la vivienda popular: </a:t>
            </a:r>
          </a:p>
          <a:p>
            <a:pPr algn="ctr"/>
            <a:r>
              <a:rPr lang="es-PE" sz="2000" b="1" u="sng" dirty="0"/>
              <a:t>La experiencia del Movimiento Sin Techo (MST) de Lima y Callao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118466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1183</Words>
  <Application>Microsoft Office PowerPoint</Application>
  <PresentationFormat>Presentación en pantalla (4:3)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Oxfam</cp:lastModifiedBy>
  <cp:revision>25</cp:revision>
  <dcterms:created xsi:type="dcterms:W3CDTF">2017-06-24T22:41:29Z</dcterms:created>
  <dcterms:modified xsi:type="dcterms:W3CDTF">2017-06-25T15:34:12Z</dcterms:modified>
</cp:coreProperties>
</file>